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2.png" ContentType="image/png"/>
  <Override PartName="/ppt/media/image41.png" ContentType="image/png"/>
  <Override PartName="/ppt/media/image40.png" ContentType="image/png"/>
  <Override PartName="/ppt/media/image38.jpeg" ContentType="image/jpeg"/>
  <Override PartName="/ppt/media/image16.jpeg" ContentType="image/jpeg"/>
  <Override PartName="/ppt/media/image15.png" ContentType="image/png"/>
  <Override PartName="/ppt/media/image39.png" ContentType="image/png"/>
  <Override PartName="/ppt/media/image14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.jpeg" ContentType="image/jpeg"/>
  <Override PartName="/ppt/media/image11.png" ContentType="image/png"/>
  <Override PartName="/ppt/media/image3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7.jpeg" ContentType="image/jpeg"/>
  <Override PartName="/ppt/media/image26.png" ContentType="image/png"/>
  <Override PartName="/ppt/media/image27.png" ContentType="image/png"/>
  <Override PartName="/ppt/media/image28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9.png" ContentType="image/png"/>
  <Override PartName="/ppt/media/image2.png" ContentType="image/png"/>
  <Override PartName="/ppt/media/image8.png" ContentType="image/png"/>
  <Override PartName="/ppt/media/image6.png" ContentType="image/png"/>
  <Override PartName="/ppt/media/image4.png" ContentType="image/png"/>
  <Override PartName="/ppt/media/image5.png" ContentType="image/png"/>
  <Override PartName="/ppt/media/image33.jpeg" ContentType="image/jpeg"/>
  <Override PartName="/ppt/media/image29.png" ContentType="image/png"/>
  <Override PartName="/ppt/media/image36.jpeg" ContentType="image/jpeg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7425360" y="2834640"/>
            <a:ext cx="4458960" cy="2719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800" spc="-1" strike="noStrike">
                <a:latin typeface="Arial"/>
              </a:rPr>
              <a:t>Click to edit the title text </a:t>
            </a:r>
            <a:r>
              <a:rPr b="0" lang="en-GB" sz="1800" spc="-1" strike="noStrike">
                <a:latin typeface="Arial"/>
              </a:rPr>
              <a:t>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3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2"/>
          <p:cNvSpPr/>
          <p:nvPr/>
        </p:nvSpPr>
        <p:spPr>
          <a:xfrm>
            <a:off x="11844720" y="6249960"/>
            <a:ext cx="229680" cy="459720"/>
          </a:xfrm>
          <a:prstGeom prst="roundRect">
            <a:avLst>
              <a:gd name="adj" fmla="val 7366"/>
            </a:avLst>
          </a:prstGeom>
          <a:solidFill>
            <a:srgbClr val="25c6e3"/>
          </a:solidFill>
          <a:ln w="32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3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4"/>
          <p:cNvSpPr/>
          <p:nvPr/>
        </p:nvSpPr>
        <p:spPr>
          <a:xfrm rot="5400000">
            <a:off x="8695080" y="3405600"/>
            <a:ext cx="6857280" cy="45000"/>
          </a:xfrm>
          <a:prstGeom prst="rect">
            <a:avLst/>
          </a:prstGeom>
          <a:gradFill rotWithShape="0">
            <a:gsLst>
              <a:gs pos="0">
                <a:srgbClr val="f2f2f2"/>
              </a:gs>
              <a:gs pos="100000">
                <a:srgbClr val="a6a6a6"/>
              </a:gs>
            </a:gsLst>
            <a:lin ang="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5"/>
          <p:cNvSpPr/>
          <p:nvPr/>
        </p:nvSpPr>
        <p:spPr>
          <a:xfrm>
            <a:off x="11793600" y="0"/>
            <a:ext cx="352080" cy="68572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6"/>
          <p:cNvSpPr/>
          <p:nvPr/>
        </p:nvSpPr>
        <p:spPr>
          <a:xfrm rot="5400000">
            <a:off x="8740800" y="3405600"/>
            <a:ext cx="6857280" cy="4500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jpe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icture Placeholder 6" descr=""/>
          <p:cNvPicPr/>
          <p:nvPr/>
        </p:nvPicPr>
        <p:blipFill>
          <a:blip r:embed="rId1"/>
          <a:stretch/>
        </p:blipFill>
        <p:spPr>
          <a:xfrm>
            <a:off x="0" y="0"/>
            <a:ext cx="10654560" cy="6857280"/>
          </a:xfrm>
          <a:prstGeom prst="rect">
            <a:avLst/>
          </a:prstGeom>
          <a:ln>
            <a:noFill/>
          </a:ln>
        </p:spPr>
      </p:pic>
      <p:sp>
        <p:nvSpPr>
          <p:cNvPr id="255" name="CustomShape 1"/>
          <p:cNvSpPr/>
          <p:nvPr/>
        </p:nvSpPr>
        <p:spPr>
          <a:xfrm flipH="1">
            <a:off x="-1440" y="3914640"/>
            <a:ext cx="1481040" cy="2199600"/>
          </a:xfrm>
          <a:custGeom>
            <a:avLst/>
            <a:gdLst/>
            <a:ahLst/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 rotWithShape="0">
            <a:gsLst>
              <a:gs pos="0">
                <a:srgbClr val="000000"/>
              </a:gs>
              <a:gs pos="100000">
                <a:srgbClr val="404040"/>
              </a:gs>
            </a:gsLst>
            <a:lin ang="0"/>
          </a:gradFill>
          <a:ln w="3240">
            <a:solidFill>
              <a:srgbClr val="2626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2"/>
          <p:cNvSpPr/>
          <p:nvPr/>
        </p:nvSpPr>
        <p:spPr>
          <a:xfrm>
            <a:off x="804240" y="3114720"/>
            <a:ext cx="5747400" cy="2513880"/>
          </a:xfrm>
          <a:prstGeom prst="rect">
            <a:avLst/>
          </a:prstGeom>
          <a:gradFill rotWithShape="0">
            <a:gsLst>
              <a:gs pos="0">
                <a:srgbClr val="404040"/>
              </a:gs>
              <a:gs pos="100000">
                <a:srgbClr val="0d0d0d"/>
              </a:gs>
            </a:gsLst>
            <a:lin ang="10800000"/>
          </a:gradFill>
          <a:ln>
            <a:solidFill>
              <a:srgbClr val="808080"/>
            </a:solidFill>
          </a:ln>
        </p:spPr>
        <p:style>
          <a:lnRef idx="0"/>
          <a:fillRef idx="0"/>
          <a:effectRef idx="0"/>
          <a:fontRef idx="minor"/>
        </p:style>
        <p:txBody>
          <a:bodyPr lIns="180000" rIns="180000" tIns="288000" bIns="180000"/>
          <a:p>
            <a:pPr>
              <a:lnSpc>
                <a:spcPts val="4000"/>
              </a:lnSpc>
            </a:pPr>
            <a:r>
              <a:rPr b="1" lang="en-GB" sz="5000" spc="-296" strike="noStrike">
                <a:solidFill>
                  <a:srgbClr val="f2f2f2"/>
                </a:solidFill>
                <a:latin typeface="Corbel"/>
              </a:rPr>
              <a:t>Intro to FakeXrmEasy</a:t>
            </a:r>
            <a:endParaRPr b="0" lang="en-GB" sz="50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1008000" y="4624560"/>
            <a:ext cx="4122360" cy="69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100" spc="-1" strike="noStrike">
                <a:solidFill>
                  <a:srgbClr val="f2f2f2"/>
                </a:solidFill>
                <a:latin typeface="Calibri Light"/>
              </a:rPr>
              <a:t>Overview of Test Driven Development of CDS (Common Data Service)</a:t>
            </a:r>
            <a:endParaRPr b="0" lang="en-GB" sz="2100" spc="-1" strike="noStrike">
              <a:latin typeface="Arial"/>
            </a:endParaRPr>
          </a:p>
        </p:txBody>
      </p:sp>
      <p:sp>
        <p:nvSpPr>
          <p:cNvPr id="258" name="CustomShape 4"/>
          <p:cNvSpPr/>
          <p:nvPr/>
        </p:nvSpPr>
        <p:spPr>
          <a:xfrm flipH="1" rot="10800000">
            <a:off x="1952280" y="6478560"/>
            <a:ext cx="475560" cy="424080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24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59" name="Picture 1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432000" y="432000"/>
            <a:ext cx="957564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How it works?… in the context of FakeXrmEasy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322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sp>
        <p:nvSpPr>
          <p:cNvPr id="323" name="CustomShape 2"/>
          <p:cNvSpPr/>
          <p:nvPr/>
        </p:nvSpPr>
        <p:spPr>
          <a:xfrm>
            <a:off x="432720" y="2664000"/>
            <a:ext cx="1137492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Arrange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 </a:t>
            </a: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ctx.Initialize(new Contact() { Id = contactId, FirstName = “Steve” });</a:t>
            </a: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Act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 </a:t>
            </a: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service.Update(new Contact() { Id = contactId, FirstName=”Satya”})</a:t>
            </a: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Assert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</a:t>
            </a: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Assert.Equals(“Satya”,ctx.CreateQuery&lt;Contact&gt;().FirstOrDefault().FirstName)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432000" y="1512000"/>
            <a:ext cx="10295640" cy="14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solidFill>
                  <a:srgbClr val="404040"/>
                </a:solidFill>
                <a:latin typeface="Calibri Light"/>
              </a:rPr>
              <a:t>Assume a very simple piece of logic to update a contact’s first name.</a:t>
            </a:r>
            <a:endParaRPr b="0" lang="en-GB" sz="2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DEMO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326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sp>
        <p:nvSpPr>
          <p:cNvPr id="327" name="CustomShape 2"/>
          <p:cNvSpPr/>
          <p:nvPr/>
        </p:nvSpPr>
        <p:spPr>
          <a:xfrm>
            <a:off x="432720" y="2484000"/>
            <a:ext cx="1094292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04040"/>
                </a:solidFill>
                <a:latin typeface="Calibri Light"/>
              </a:rPr>
              <a:t>https://github.com/DynamicsValue/malaysia-bizappug-intro-to-fake-xrm-easy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Picture Placeholder 12" descr=""/>
          <p:cNvPicPr/>
          <p:nvPr/>
        </p:nvPicPr>
        <p:blipFill>
          <a:blip r:embed="rId1"/>
          <a:stretch/>
        </p:blipFill>
        <p:spPr>
          <a:xfrm>
            <a:off x="0" y="0"/>
            <a:ext cx="11794320" cy="6857280"/>
          </a:xfrm>
          <a:prstGeom prst="rect">
            <a:avLst/>
          </a:prstGeom>
          <a:ln>
            <a:noFill/>
          </a:ln>
        </p:spPr>
      </p:pic>
      <p:sp>
        <p:nvSpPr>
          <p:cNvPr id="329" name="CustomShape 1"/>
          <p:cNvSpPr/>
          <p:nvPr/>
        </p:nvSpPr>
        <p:spPr>
          <a:xfrm>
            <a:off x="8713080" y="204912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f2f2f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2"/>
          <p:cNvSpPr/>
          <p:nvPr/>
        </p:nvSpPr>
        <p:spPr>
          <a:xfrm flipH="1">
            <a:off x="1895760" y="2364840"/>
            <a:ext cx="2494080" cy="3139200"/>
          </a:xfrm>
          <a:custGeom>
            <a:avLst/>
            <a:gdLst/>
            <a:ahLst/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 rotWithShape="0">
            <a:gsLst>
              <a:gs pos="0">
                <a:srgbClr val="000000"/>
              </a:gs>
              <a:gs pos="100000">
                <a:srgbClr val="404040"/>
              </a:gs>
            </a:gsLst>
            <a:lin ang="0"/>
          </a:gradFill>
          <a:ln w="3240">
            <a:solidFill>
              <a:srgbClr val="2626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 flipH="1" rot="10800000">
            <a:off x="4867200" y="5811840"/>
            <a:ext cx="475560" cy="424080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24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CustomShape 4"/>
          <p:cNvSpPr/>
          <p:nvPr/>
        </p:nvSpPr>
        <p:spPr>
          <a:xfrm>
            <a:off x="3866040" y="1816560"/>
            <a:ext cx="4458960" cy="3146040"/>
          </a:xfrm>
          <a:prstGeom prst="rect">
            <a:avLst/>
          </a:prstGeom>
          <a:gradFill rotWithShape="0">
            <a:gsLst>
              <a:gs pos="0">
                <a:srgbClr val="404040"/>
              </a:gs>
              <a:gs pos="100000">
                <a:srgbClr val="0d0d0d"/>
              </a:gs>
            </a:gsLst>
            <a:lin ang="10800000"/>
          </a:gradFill>
          <a:ln>
            <a:solidFill>
              <a:srgbClr val="808080"/>
            </a:solidFill>
          </a:ln>
        </p:spPr>
        <p:style>
          <a:lnRef idx="0"/>
          <a:fillRef idx="0"/>
          <a:effectRef idx="0"/>
          <a:fontRef idx="minor"/>
        </p:style>
        <p:txBody>
          <a:bodyPr lIns="180000" rIns="180000" tIns="288000" bIns="180000"/>
          <a:p>
            <a:pPr>
              <a:lnSpc>
                <a:spcPts val="4000"/>
              </a:lnSpc>
            </a:pPr>
            <a:r>
              <a:rPr b="1" lang="en-GB" sz="5000" spc="-296" strike="noStrike">
                <a:solidFill>
                  <a:srgbClr val="f2f2f2"/>
                </a:solidFill>
                <a:latin typeface="Corbel"/>
              </a:rPr>
              <a:t>Q &amp; A</a:t>
            </a:r>
            <a:endParaRPr b="0" lang="en-GB" sz="5000" spc="-1" strike="noStrike">
              <a:latin typeface="Arial"/>
            </a:endParaRPr>
          </a:p>
        </p:txBody>
      </p:sp>
      <p:pic>
        <p:nvPicPr>
          <p:cNvPr id="333" name="Picture 1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432000" y="432000"/>
            <a:ext cx="621720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404040"/>
                </a:solidFill>
                <a:latin typeface="Corbel"/>
              </a:rPr>
              <a:t>Your feedback matters…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5363280" y="497484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3"/>
          <p:cNvSpPr/>
          <p:nvPr/>
        </p:nvSpPr>
        <p:spPr>
          <a:xfrm>
            <a:off x="6649920" y="4752360"/>
            <a:ext cx="1103040" cy="96804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25c6e3"/>
          </a:solid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7" name="Picture 3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338" name="Picture Placeholder 24" descr=""/>
          <p:cNvPicPr/>
          <p:nvPr/>
        </p:nvPicPr>
        <p:blipFill>
          <a:blip r:embed="rId2"/>
          <a:srcRect l="2150" t="0" r="2150" b="0"/>
          <a:stretch/>
        </p:blipFill>
        <p:spPr>
          <a:xfrm>
            <a:off x="7566840" y="1906560"/>
            <a:ext cx="3439080" cy="3593880"/>
          </a:xfrm>
          <a:prstGeom prst="rect">
            <a:avLst/>
          </a:prstGeom>
          <a:ln>
            <a:noFill/>
          </a:ln>
        </p:spPr>
      </p:pic>
      <p:pic>
        <p:nvPicPr>
          <p:cNvPr id="339" name="Content Placeholder 22" descr=""/>
          <p:cNvPicPr/>
          <p:nvPr/>
        </p:nvPicPr>
        <p:blipFill>
          <a:blip r:embed="rId3"/>
          <a:stretch/>
        </p:blipFill>
        <p:spPr>
          <a:xfrm>
            <a:off x="431640" y="1726560"/>
            <a:ext cx="5471280" cy="4103280"/>
          </a:xfrm>
          <a:prstGeom prst="rect">
            <a:avLst/>
          </a:prstGeom>
          <a:ln>
            <a:noFill/>
          </a:ln>
        </p:spPr>
      </p:pic>
      <p:sp>
        <p:nvSpPr>
          <p:cNvPr id="340" name="CustomShape 4"/>
          <p:cNvSpPr/>
          <p:nvPr/>
        </p:nvSpPr>
        <p:spPr>
          <a:xfrm>
            <a:off x="7469280" y="1137240"/>
            <a:ext cx="4226760" cy="35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3200" spc="-1" strike="noStrike">
                <a:solidFill>
                  <a:srgbClr val="404040"/>
                </a:solidFill>
                <a:latin typeface="Calibri Light"/>
              </a:rPr>
              <a:t>https://bit.ly/35YthEQ</a:t>
            </a:r>
            <a:endParaRPr b="0" lang="en-GB" sz="32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Picture Placeholder 11" descr=""/>
          <p:cNvPicPr/>
          <p:nvPr/>
        </p:nvPicPr>
        <p:blipFill>
          <a:blip r:embed="rId1"/>
          <a:stretch/>
        </p:blipFill>
        <p:spPr>
          <a:xfrm>
            <a:off x="0" y="0"/>
            <a:ext cx="10654560" cy="6857280"/>
          </a:xfrm>
          <a:prstGeom prst="rect">
            <a:avLst/>
          </a:prstGeom>
          <a:ln>
            <a:noFill/>
          </a:ln>
        </p:spPr>
      </p:pic>
      <p:sp>
        <p:nvSpPr>
          <p:cNvPr id="342" name="CustomShape 1"/>
          <p:cNvSpPr/>
          <p:nvPr/>
        </p:nvSpPr>
        <p:spPr>
          <a:xfrm>
            <a:off x="11354400" y="3842280"/>
            <a:ext cx="846360" cy="2199600"/>
          </a:xfrm>
          <a:custGeom>
            <a:avLst/>
            <a:gdLst/>
            <a:ahLst/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 rotWithShape="0">
            <a:gsLst>
              <a:gs pos="0">
                <a:srgbClr val="000000"/>
              </a:gs>
              <a:gs pos="100000">
                <a:srgbClr val="404040"/>
              </a:gs>
            </a:gsLst>
            <a:lin ang="0"/>
          </a:gradFill>
          <a:ln w="3240">
            <a:solidFill>
              <a:srgbClr val="2626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2"/>
          <p:cNvSpPr/>
          <p:nvPr/>
        </p:nvSpPr>
        <p:spPr>
          <a:xfrm rot="10800000">
            <a:off x="12311280" y="6406200"/>
            <a:ext cx="475560" cy="424080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24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3"/>
          <p:cNvSpPr/>
          <p:nvPr/>
        </p:nvSpPr>
        <p:spPr>
          <a:xfrm>
            <a:off x="4257360" y="235512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2f2f2"/>
          </a:solid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4"/>
          <p:cNvSpPr/>
          <p:nvPr/>
        </p:nvSpPr>
        <p:spPr>
          <a:xfrm>
            <a:off x="6490800" y="123624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f2f2f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5"/>
          <p:cNvSpPr/>
          <p:nvPr/>
        </p:nvSpPr>
        <p:spPr>
          <a:xfrm>
            <a:off x="7425360" y="2834640"/>
            <a:ext cx="4458960" cy="2719800"/>
          </a:xfrm>
          <a:prstGeom prst="rect">
            <a:avLst/>
          </a:prstGeom>
          <a:gradFill rotWithShape="0">
            <a:gsLst>
              <a:gs pos="0">
                <a:srgbClr val="404040"/>
              </a:gs>
              <a:gs pos="100000">
                <a:srgbClr val="0d0d0d"/>
              </a:gs>
            </a:gsLst>
            <a:lin ang="10800000"/>
          </a:gradFill>
          <a:ln>
            <a:solidFill>
              <a:srgbClr val="808080"/>
            </a:solidFill>
          </a:ln>
        </p:spPr>
        <p:style>
          <a:lnRef idx="0"/>
          <a:fillRef idx="0"/>
          <a:effectRef idx="0"/>
          <a:fontRef idx="minor"/>
        </p:style>
        <p:txBody>
          <a:bodyPr lIns="180000" rIns="180000" tIns="288000" bIns="180000"/>
          <a:p>
            <a:pPr>
              <a:lnSpc>
                <a:spcPts val="4000"/>
              </a:lnSpc>
            </a:pPr>
            <a:r>
              <a:rPr b="1" lang="en-GB" sz="5000" spc="-296" strike="noStrike">
                <a:solidFill>
                  <a:srgbClr val="f2f2f2"/>
                </a:solidFill>
                <a:latin typeface="Corbel"/>
              </a:rPr>
              <a:t>Thank You</a:t>
            </a:r>
            <a:endParaRPr b="0" lang="en-GB" sz="5000" spc="-1" strike="noStrike">
              <a:latin typeface="Arial"/>
            </a:endParaRPr>
          </a:p>
        </p:txBody>
      </p:sp>
      <p:pic>
        <p:nvPicPr>
          <p:cNvPr id="347" name="Graphic 7" descr=""/>
          <p:cNvPicPr/>
          <p:nvPr/>
        </p:nvPicPr>
        <p:blipFill>
          <a:blip r:embed="rId2"/>
          <a:stretch/>
        </p:blipFill>
        <p:spPr>
          <a:xfrm>
            <a:off x="7678440" y="3859200"/>
            <a:ext cx="218160" cy="218160"/>
          </a:xfrm>
          <a:prstGeom prst="rect">
            <a:avLst/>
          </a:prstGeom>
          <a:ln>
            <a:noFill/>
          </a:ln>
        </p:spPr>
      </p:pic>
      <p:sp>
        <p:nvSpPr>
          <p:cNvPr id="348" name="CustomShape 6"/>
          <p:cNvSpPr/>
          <p:nvPr/>
        </p:nvSpPr>
        <p:spPr>
          <a:xfrm>
            <a:off x="8034840" y="3859200"/>
            <a:ext cx="3520800" cy="2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800" spc="-1" strike="noStrike">
                <a:solidFill>
                  <a:srgbClr val="f2f2f2"/>
                </a:solidFill>
                <a:latin typeface="Calibri Light"/>
              </a:rPr>
              <a:t>Jordi Montaña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349" name="Graphic 8" descr=""/>
          <p:cNvPicPr/>
          <p:nvPr/>
        </p:nvPicPr>
        <p:blipFill>
          <a:blip r:embed="rId3"/>
          <a:stretch/>
        </p:blipFill>
        <p:spPr>
          <a:xfrm>
            <a:off x="7678440" y="4354560"/>
            <a:ext cx="218160" cy="218160"/>
          </a:xfrm>
          <a:prstGeom prst="rect">
            <a:avLst/>
          </a:prstGeom>
          <a:ln>
            <a:noFill/>
          </a:ln>
        </p:spPr>
      </p:pic>
      <p:sp>
        <p:nvSpPr>
          <p:cNvPr id="350" name="CustomShape 7"/>
          <p:cNvSpPr/>
          <p:nvPr/>
        </p:nvSpPr>
        <p:spPr>
          <a:xfrm>
            <a:off x="8034840" y="4320000"/>
            <a:ext cx="3520800" cy="2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800" spc="-1" strike="noStrike">
                <a:solidFill>
                  <a:srgbClr val="f2f2f2"/>
                </a:solidFill>
                <a:latin typeface="Calibri Light"/>
              </a:rPr>
              <a:t>jordi@dynamicsvalue.com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351" name="Graphic 10" descr=""/>
          <p:cNvPicPr/>
          <p:nvPr/>
        </p:nvPicPr>
        <p:blipFill>
          <a:blip r:embed="rId4"/>
          <a:stretch/>
        </p:blipFill>
        <p:spPr>
          <a:xfrm>
            <a:off x="7661520" y="4681080"/>
            <a:ext cx="244080" cy="244080"/>
          </a:xfrm>
          <a:prstGeom prst="rect">
            <a:avLst/>
          </a:prstGeom>
          <a:ln>
            <a:noFill/>
          </a:ln>
        </p:spPr>
      </p:pic>
      <p:sp>
        <p:nvSpPr>
          <p:cNvPr id="352" name="CustomShape 8"/>
          <p:cNvSpPr/>
          <p:nvPr/>
        </p:nvSpPr>
        <p:spPr>
          <a:xfrm>
            <a:off x="8034840" y="4654800"/>
            <a:ext cx="3520800" cy="2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800" spc="-1" strike="noStrike">
                <a:solidFill>
                  <a:srgbClr val="f2f2f2"/>
                </a:solidFill>
                <a:latin typeface="Calibri Light"/>
                <a:ea typeface="Noto Sans CJK SC"/>
              </a:rPr>
              <a:t>https://dynamicsvalue.com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353" name="Picture 1" descr=""/>
          <p:cNvPicPr/>
          <p:nvPr/>
        </p:nvPicPr>
        <p:blipFill>
          <a:blip r:embed="rId5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About Me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61" name="Picture Placeholder 8" descr=""/>
          <p:cNvPicPr/>
          <p:nvPr/>
        </p:nvPicPr>
        <p:blipFill>
          <a:blip r:embed="rId1"/>
          <a:stretch/>
        </p:blipFill>
        <p:spPr>
          <a:xfrm>
            <a:off x="6481080" y="1684800"/>
            <a:ext cx="4903920" cy="4332960"/>
          </a:xfrm>
          <a:prstGeom prst="rect">
            <a:avLst/>
          </a:prstGeom>
          <a:ln>
            <a:noFill/>
          </a:ln>
        </p:spPr>
      </p:pic>
      <p:sp>
        <p:nvSpPr>
          <p:cNvPr id="262" name="CustomShape 2"/>
          <p:cNvSpPr/>
          <p:nvPr/>
        </p:nvSpPr>
        <p:spPr>
          <a:xfrm>
            <a:off x="6490800" y="123624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3"/>
          <p:cNvSpPr/>
          <p:nvPr/>
        </p:nvSpPr>
        <p:spPr>
          <a:xfrm>
            <a:off x="7459200" y="2460240"/>
            <a:ext cx="1103040" cy="96804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2f2f2"/>
          </a:solid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4" name="Picture 4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265" name="" descr=""/>
          <p:cNvPicPr/>
          <p:nvPr/>
        </p:nvPicPr>
        <p:blipFill>
          <a:blip r:embed="rId3"/>
          <a:stretch/>
        </p:blipFill>
        <p:spPr>
          <a:xfrm>
            <a:off x="432000" y="1008000"/>
            <a:ext cx="2159640" cy="2159640"/>
          </a:xfrm>
          <a:prstGeom prst="rect">
            <a:avLst/>
          </a:prstGeom>
          <a:ln>
            <a:noFill/>
          </a:ln>
        </p:spPr>
      </p:pic>
      <p:pic>
        <p:nvPicPr>
          <p:cNvPr id="266" name="" descr=""/>
          <p:cNvPicPr/>
          <p:nvPr/>
        </p:nvPicPr>
        <p:blipFill>
          <a:blip r:embed="rId4"/>
          <a:stretch/>
        </p:blipFill>
        <p:spPr>
          <a:xfrm>
            <a:off x="4896000" y="5184000"/>
            <a:ext cx="647640" cy="647640"/>
          </a:xfrm>
          <a:prstGeom prst="rect">
            <a:avLst/>
          </a:prstGeom>
          <a:ln>
            <a:noFill/>
          </a:ln>
        </p:spPr>
      </p:pic>
      <p:sp>
        <p:nvSpPr>
          <p:cNvPr id="267" name="CustomShape 4"/>
          <p:cNvSpPr/>
          <p:nvPr/>
        </p:nvSpPr>
        <p:spPr>
          <a:xfrm>
            <a:off x="423000" y="3636000"/>
            <a:ext cx="547128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404040"/>
                </a:solidFill>
                <a:latin typeface="Calibri Light"/>
              </a:rPr>
              <a:t>Jordi Montaña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jordi@dynamicsvalue.com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https://es.linkedin.com/in/jordimontana</a:t>
            </a:r>
            <a:endParaRPr b="0" lang="en-GB" sz="1800" spc="-1" strike="noStrike">
              <a:latin typeface="Arial"/>
            </a:endParaRPr>
          </a:p>
          <a:p>
            <a:pPr marL="266760" indent="-2660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14+ years dev experience</a:t>
            </a:r>
            <a:endParaRPr b="0" lang="en-GB" sz="1800" spc="-1" strike="noStrike">
              <a:latin typeface="Arial"/>
            </a:endParaRPr>
          </a:p>
          <a:p>
            <a:pPr marL="266760" indent="-2660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2x Microsoft MVP</a:t>
            </a:r>
            <a:endParaRPr b="0" lang="en-GB" sz="1800" spc="-1" strike="noStrike">
              <a:latin typeface="Arial"/>
            </a:endParaRPr>
          </a:p>
          <a:p>
            <a:pPr marL="266760" indent="-2660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Author of </a:t>
            </a:r>
            <a:r>
              <a:rPr b="1" lang="en-GB" sz="1800" spc="-1" strike="noStrike">
                <a:solidFill>
                  <a:srgbClr val="404040"/>
                </a:solidFill>
                <a:latin typeface="Calibri Light"/>
              </a:rPr>
              <a:t>FakeXrmEasy</a:t>
            </a:r>
            <a:r>
              <a:rPr b="0" lang="en-GB" sz="1800" spc="-1" strike="noStrike">
                <a:solidFill>
                  <a:srgbClr val="404040"/>
                </a:solidFill>
                <a:latin typeface="Calibri Light"/>
              </a:rPr>
              <a:t>: </a:t>
            </a:r>
            <a:endParaRPr b="0" lang="en-GB" sz="1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1400" spc="-1" strike="noStrike">
                <a:solidFill>
                  <a:srgbClr val="404040"/>
                </a:solidFill>
                <a:latin typeface="Calibri Light"/>
              </a:rPr>
              <a:t>leading OSS framework for unit testing </a:t>
            </a: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Placeholder 7" descr=""/>
          <p:cNvPicPr/>
          <p:nvPr/>
        </p:nvPicPr>
        <p:blipFill>
          <a:blip r:embed="rId1"/>
          <a:stretch/>
        </p:blipFill>
        <p:spPr>
          <a:xfrm>
            <a:off x="0" y="418320"/>
            <a:ext cx="8686800" cy="6438960"/>
          </a:xfrm>
          <a:prstGeom prst="rect">
            <a:avLst/>
          </a:prstGeom>
          <a:ln>
            <a:noFill/>
          </a:ln>
        </p:spPr>
      </p:pic>
      <p:sp>
        <p:nvSpPr>
          <p:cNvPr id="269" name="CustomShape 1"/>
          <p:cNvSpPr/>
          <p:nvPr/>
        </p:nvSpPr>
        <p:spPr>
          <a:xfrm>
            <a:off x="11387160" y="2928960"/>
            <a:ext cx="804240" cy="3139560"/>
          </a:xfrm>
          <a:custGeom>
            <a:avLst/>
            <a:gdLst/>
            <a:ahLst/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 rotWithShape="0">
            <a:gsLst>
              <a:gs pos="0">
                <a:srgbClr val="000000"/>
              </a:gs>
              <a:gs pos="100000">
                <a:srgbClr val="404040"/>
              </a:gs>
            </a:gsLst>
            <a:lin ang="0"/>
          </a:gradFill>
          <a:ln w="3240">
            <a:solidFill>
              <a:srgbClr val="2626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2"/>
          <p:cNvSpPr/>
          <p:nvPr/>
        </p:nvSpPr>
        <p:spPr>
          <a:xfrm rot="10800000">
            <a:off x="12291480" y="6397560"/>
            <a:ext cx="449280" cy="424080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24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3"/>
          <p:cNvSpPr/>
          <p:nvPr/>
        </p:nvSpPr>
        <p:spPr>
          <a:xfrm>
            <a:off x="7425360" y="2408040"/>
            <a:ext cx="4458960" cy="3146040"/>
          </a:xfrm>
          <a:prstGeom prst="rect">
            <a:avLst/>
          </a:prstGeom>
          <a:gradFill rotWithShape="0">
            <a:gsLst>
              <a:gs pos="0">
                <a:srgbClr val="404040"/>
              </a:gs>
              <a:gs pos="100000">
                <a:srgbClr val="0d0d0d"/>
              </a:gs>
            </a:gsLst>
            <a:lin ang="10800000"/>
          </a:gradFill>
          <a:ln>
            <a:solidFill>
              <a:srgbClr val="808080"/>
            </a:solidFill>
          </a:ln>
        </p:spPr>
        <p:style>
          <a:lnRef idx="0"/>
          <a:fillRef idx="0"/>
          <a:effectRef idx="0"/>
          <a:fontRef idx="minor"/>
        </p:style>
        <p:txBody>
          <a:bodyPr lIns="180000" rIns="180000" tIns="288000" bIns="180000"/>
          <a:p>
            <a:pPr>
              <a:lnSpc>
                <a:spcPts val="4000"/>
              </a:lnSpc>
            </a:pPr>
            <a:r>
              <a:rPr b="1" lang="en-GB" sz="5000" spc="-296" strike="noStrike">
                <a:solidFill>
                  <a:srgbClr val="f2f2f2"/>
                </a:solidFill>
                <a:latin typeface="Corbel"/>
              </a:rPr>
              <a:t>Why Unit Testing?</a:t>
            </a:r>
            <a:endParaRPr b="0" lang="en-GB" sz="5000" spc="-1" strike="noStrike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456480" y="5118840"/>
            <a:ext cx="750240" cy="65844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2f2f2"/>
          </a:solid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5"/>
          <p:cNvSpPr/>
          <p:nvPr/>
        </p:nvSpPr>
        <p:spPr>
          <a:xfrm>
            <a:off x="3417840" y="105084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404040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74" name="Picture 1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Why Unit Testing??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360360" y="1728000"/>
            <a:ext cx="547128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277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" descr=""/>
          <p:cNvPicPr/>
          <p:nvPr/>
        </p:nvPicPr>
        <p:blipFill>
          <a:blip r:embed="rId1"/>
          <a:stretch/>
        </p:blipFill>
        <p:spPr>
          <a:xfrm>
            <a:off x="535320" y="3693600"/>
            <a:ext cx="5152320" cy="2714040"/>
          </a:xfrm>
          <a:prstGeom prst="rect">
            <a:avLst/>
          </a:prstGeom>
          <a:ln>
            <a:noFill/>
          </a:ln>
        </p:spPr>
      </p:pic>
      <p:sp>
        <p:nvSpPr>
          <p:cNvPr id="279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Why Unit Testing…?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80" name="Picture 4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281" name="" descr=""/>
          <p:cNvPicPr/>
          <p:nvPr/>
        </p:nvPicPr>
        <p:blipFill>
          <a:blip r:embed="rId3"/>
          <a:stretch/>
        </p:blipFill>
        <p:spPr>
          <a:xfrm>
            <a:off x="7848000" y="1152000"/>
            <a:ext cx="2841840" cy="2264400"/>
          </a:xfrm>
          <a:prstGeom prst="rect">
            <a:avLst/>
          </a:prstGeom>
          <a:ln>
            <a:noFill/>
          </a:ln>
        </p:spPr>
      </p:pic>
      <p:pic>
        <p:nvPicPr>
          <p:cNvPr id="282" name="" descr=""/>
          <p:cNvPicPr/>
          <p:nvPr/>
        </p:nvPicPr>
        <p:blipFill>
          <a:blip r:embed="rId4"/>
          <a:srcRect l="0" t="15249" r="0" b="0"/>
          <a:stretch/>
        </p:blipFill>
        <p:spPr>
          <a:xfrm>
            <a:off x="337320" y="1512000"/>
            <a:ext cx="3838320" cy="2195640"/>
          </a:xfrm>
          <a:prstGeom prst="rect">
            <a:avLst/>
          </a:prstGeom>
          <a:ln>
            <a:noFill/>
          </a:ln>
        </p:spPr>
      </p:pic>
      <p:pic>
        <p:nvPicPr>
          <p:cNvPr id="283" name="" descr=""/>
          <p:cNvPicPr/>
          <p:nvPr/>
        </p:nvPicPr>
        <p:blipFill>
          <a:blip r:embed="rId5"/>
          <a:stretch/>
        </p:blipFill>
        <p:spPr>
          <a:xfrm>
            <a:off x="4032000" y="1494360"/>
            <a:ext cx="3815640" cy="3185280"/>
          </a:xfrm>
          <a:prstGeom prst="rect">
            <a:avLst/>
          </a:prstGeom>
          <a:ln>
            <a:noFill/>
          </a:ln>
        </p:spPr>
      </p:pic>
      <p:pic>
        <p:nvPicPr>
          <p:cNvPr id="284" name="" descr=""/>
          <p:cNvPicPr/>
          <p:nvPr/>
        </p:nvPicPr>
        <p:blipFill>
          <a:blip r:embed="rId6"/>
          <a:stretch/>
        </p:blipFill>
        <p:spPr>
          <a:xfrm>
            <a:off x="5681880" y="4674960"/>
            <a:ext cx="2237760" cy="173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Why Unit Testing...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432360" y="1512000"/>
            <a:ext cx="547128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Proactive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 as opposed to Reactive</a:t>
            </a:r>
            <a:endParaRPr b="0" lang="en-GB" sz="22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Bring issues closer to devs (us) where they’re </a:t>
            </a: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easier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 and more </a:t>
            </a:r>
            <a:r>
              <a:rPr b="1" lang="en-GB" sz="2200" spc="-1" strike="noStrike" u="sng">
                <a:solidFill>
                  <a:srgbClr val="404040"/>
                </a:solidFill>
                <a:uFillTx/>
                <a:latin typeface="Calibri Light"/>
              </a:rPr>
              <a:t>cost effective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 to fix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200" spc="-1" strike="noStrike">
              <a:latin typeface="Arial"/>
            </a:endParaRPr>
          </a:p>
        </p:txBody>
      </p:sp>
      <p:pic>
        <p:nvPicPr>
          <p:cNvPr id="287" name="Picture Placeholder 8" descr=""/>
          <p:cNvPicPr/>
          <p:nvPr/>
        </p:nvPicPr>
        <p:blipFill>
          <a:blip r:embed="rId1"/>
          <a:stretch/>
        </p:blipFill>
        <p:spPr>
          <a:xfrm>
            <a:off x="6481080" y="1684800"/>
            <a:ext cx="4903920" cy="4332960"/>
          </a:xfrm>
          <a:prstGeom prst="rect">
            <a:avLst/>
          </a:prstGeom>
          <a:ln>
            <a:noFill/>
          </a:ln>
        </p:spPr>
      </p:pic>
      <p:sp>
        <p:nvSpPr>
          <p:cNvPr id="288" name="CustomShape 3"/>
          <p:cNvSpPr/>
          <p:nvPr/>
        </p:nvSpPr>
        <p:spPr>
          <a:xfrm>
            <a:off x="6490800" y="1236240"/>
            <a:ext cx="1837800" cy="161280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36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4"/>
          <p:cNvSpPr/>
          <p:nvPr/>
        </p:nvSpPr>
        <p:spPr>
          <a:xfrm>
            <a:off x="7459200" y="2460240"/>
            <a:ext cx="1103040" cy="968040"/>
          </a:xfrm>
          <a:custGeom>
            <a:avLst/>
            <a:gdLst/>
            <a:ahLst/>
            <a:rect l="l" t="t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2f2f2"/>
          </a:solid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0" name="Picture 4" descr=""/>
          <p:cNvPicPr/>
          <p:nvPr/>
        </p:nvPicPr>
        <p:blipFill>
          <a:blip r:embed="rId2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291" name="" descr=""/>
          <p:cNvPicPr/>
          <p:nvPr/>
        </p:nvPicPr>
        <p:blipFill>
          <a:blip r:embed="rId3"/>
          <a:stretch/>
        </p:blipFill>
        <p:spPr>
          <a:xfrm>
            <a:off x="504000" y="3125160"/>
            <a:ext cx="5533200" cy="306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What is FakeXrmEasy?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93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294" name="" descr=""/>
          <p:cNvPicPr/>
          <p:nvPr/>
        </p:nvPicPr>
        <p:blipFill>
          <a:blip r:embed="rId2"/>
          <a:stretch/>
        </p:blipFill>
        <p:spPr>
          <a:xfrm>
            <a:off x="5184000" y="288000"/>
            <a:ext cx="647640" cy="647640"/>
          </a:xfrm>
          <a:prstGeom prst="rect">
            <a:avLst/>
          </a:prstGeom>
          <a:ln>
            <a:noFill/>
          </a:ln>
        </p:spPr>
      </p:pic>
      <p:sp>
        <p:nvSpPr>
          <p:cNvPr id="295" name="CustomShape 2"/>
          <p:cNvSpPr/>
          <p:nvPr/>
        </p:nvSpPr>
        <p:spPr>
          <a:xfrm>
            <a:off x="928800" y="26355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OSS Framework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4467600" y="26355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190 Stars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297" name="CustomShape 4"/>
          <p:cNvSpPr/>
          <p:nvPr/>
        </p:nvSpPr>
        <p:spPr>
          <a:xfrm>
            <a:off x="8006400" y="26355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146 forks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928800" y="47469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46 contributors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4467600" y="47469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5+ Years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300" name="CustomShape 7"/>
          <p:cNvSpPr/>
          <p:nvPr/>
        </p:nvSpPr>
        <p:spPr>
          <a:xfrm>
            <a:off x="8006400" y="474696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GB" sz="2500" spc="-1" strike="noStrike">
                <a:solidFill>
                  <a:srgbClr val="808080"/>
                </a:solidFill>
                <a:latin typeface="Speak Pro"/>
                <a:ea typeface="DejaVu Sans"/>
              </a:rPr>
              <a:t>980k downloads</a:t>
            </a:r>
            <a:endParaRPr b="0" lang="en-GB" sz="2500" spc="-1" strike="noStrike">
              <a:latin typeface="Arial"/>
            </a:endParaRPr>
          </a:p>
        </p:txBody>
      </p:sp>
      <p:sp>
        <p:nvSpPr>
          <p:cNvPr id="301" name="CustomShape 8"/>
          <p:cNvSpPr/>
          <p:nvPr/>
        </p:nvSpPr>
        <p:spPr>
          <a:xfrm>
            <a:off x="928800" y="305928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GB" sz="1600" spc="-1" strike="noStrike">
                <a:solidFill>
                  <a:srgbClr val="000000"/>
                </a:solidFill>
                <a:latin typeface="Speak Pro"/>
                <a:ea typeface="DejaVu Sans"/>
              </a:rPr>
              <a:t>Aimed at developers using .net and Power Platform / CDS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302" name="CustomShape 9"/>
          <p:cNvSpPr/>
          <p:nvPr/>
        </p:nvSpPr>
        <p:spPr>
          <a:xfrm>
            <a:off x="8006400" y="305928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GB" sz="1600" spc="-1" strike="noStrike">
                <a:solidFill>
                  <a:srgbClr val="000000"/>
                </a:solidFill>
                <a:latin typeface="Speak Pro"/>
                <a:ea typeface="DejaVu Sans"/>
              </a:rPr>
              <a:t>Forks are like “copies” of the project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303" name="CustomShape 10"/>
          <p:cNvSpPr/>
          <p:nvPr/>
        </p:nvSpPr>
        <p:spPr>
          <a:xfrm>
            <a:off x="928800" y="517032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GB" sz="1600" spc="-1" strike="noStrike">
                <a:solidFill>
                  <a:srgbClr val="000000"/>
                </a:solidFill>
                <a:latin typeface="Speak Pro"/>
                <a:ea typeface="DejaVu Sans"/>
              </a:rPr>
              <a:t>Who submitted at least 1 Pull Request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304" name="CustomShape 11"/>
          <p:cNvSpPr/>
          <p:nvPr/>
        </p:nvSpPr>
        <p:spPr>
          <a:xfrm>
            <a:off x="4467600" y="517032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GB" sz="1600" spc="-1" strike="noStrike">
                <a:solidFill>
                  <a:srgbClr val="000000"/>
                </a:solidFill>
                <a:latin typeface="Speak Pro"/>
                <a:ea typeface="DejaVu Sans"/>
              </a:rPr>
              <a:t>Started back in November 2014… time flies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305" name="Picture Placeholder 58" descr=""/>
          <p:cNvPicPr/>
          <p:nvPr/>
        </p:nvPicPr>
        <p:blipFill>
          <a:blip r:embed="rId3"/>
          <a:stretch/>
        </p:blipFill>
        <p:spPr>
          <a:xfrm>
            <a:off x="4512240" y="389016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06" name="Picture Placeholder 60" descr=""/>
          <p:cNvPicPr/>
          <p:nvPr/>
        </p:nvPicPr>
        <p:blipFill>
          <a:blip r:embed="rId4"/>
          <a:stretch/>
        </p:blipFill>
        <p:spPr>
          <a:xfrm>
            <a:off x="8047800" y="389016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07" name="Picture Placeholder 70" descr=""/>
          <p:cNvPicPr/>
          <p:nvPr/>
        </p:nvPicPr>
        <p:blipFill>
          <a:blip r:embed="rId5"/>
          <a:stretch/>
        </p:blipFill>
        <p:spPr>
          <a:xfrm>
            <a:off x="878400" y="173736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08" name="Picture Placeholder 76" descr=""/>
          <p:cNvPicPr/>
          <p:nvPr/>
        </p:nvPicPr>
        <p:blipFill>
          <a:blip r:embed="rId6"/>
          <a:stretch/>
        </p:blipFill>
        <p:spPr>
          <a:xfrm>
            <a:off x="977040" y="389016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09" name="Picture Placeholder 76" descr=""/>
          <p:cNvPicPr/>
          <p:nvPr/>
        </p:nvPicPr>
        <p:blipFill>
          <a:blip r:embed="rId7"/>
          <a:stretch/>
        </p:blipFill>
        <p:spPr>
          <a:xfrm>
            <a:off x="4494960" y="173340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10" name="Picture Placeholder 70" descr=""/>
          <p:cNvPicPr/>
          <p:nvPr/>
        </p:nvPicPr>
        <p:blipFill>
          <a:blip r:embed="rId8"/>
          <a:stretch/>
        </p:blipFill>
        <p:spPr>
          <a:xfrm>
            <a:off x="7955280" y="1767240"/>
            <a:ext cx="864360" cy="865440"/>
          </a:xfrm>
          <a:prstGeom prst="rect">
            <a:avLst/>
          </a:prstGeom>
          <a:ln w="19080">
            <a:noFill/>
          </a:ln>
        </p:spPr>
      </p:pic>
      <p:pic>
        <p:nvPicPr>
          <p:cNvPr id="311" name="Picture Placeholder 70" descr=""/>
          <p:cNvPicPr/>
          <p:nvPr/>
        </p:nvPicPr>
        <p:blipFill>
          <a:blip r:embed="rId9"/>
          <a:stretch/>
        </p:blipFill>
        <p:spPr>
          <a:xfrm>
            <a:off x="8595360" y="1767240"/>
            <a:ext cx="864360" cy="865440"/>
          </a:xfrm>
          <a:prstGeom prst="rect">
            <a:avLst/>
          </a:prstGeom>
          <a:ln w="19080">
            <a:noFill/>
          </a:ln>
        </p:spPr>
      </p:pic>
      <p:sp>
        <p:nvSpPr>
          <p:cNvPr id="312" name="CustomShape 12"/>
          <p:cNvSpPr/>
          <p:nvPr/>
        </p:nvSpPr>
        <p:spPr>
          <a:xfrm>
            <a:off x="8102160" y="5170320"/>
            <a:ext cx="325332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GB" sz="1600" spc="-1" strike="noStrike">
                <a:solidFill>
                  <a:srgbClr val="000000"/>
                </a:solidFill>
                <a:latin typeface="Speak Pro"/>
                <a:ea typeface="DejaVu Sans"/>
              </a:rPr>
              <a:t>Not too bad for a “low code” platform :) </a:t>
            </a:r>
            <a:endParaRPr b="0" lang="en-GB" sz="1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FakeXrmEasy Roadmap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314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pic>
        <p:nvPicPr>
          <p:cNvPr id="315" name="Picture Placeholder 76" descr=""/>
          <p:cNvPicPr/>
          <p:nvPr/>
        </p:nvPicPr>
        <p:blipFill>
          <a:blip r:embed="rId2"/>
          <a:stretch/>
        </p:blipFill>
        <p:spPr>
          <a:xfrm>
            <a:off x="5256000" y="214200"/>
            <a:ext cx="864360" cy="865440"/>
          </a:xfrm>
          <a:prstGeom prst="rect">
            <a:avLst/>
          </a:prstGeom>
          <a:ln w="19080">
            <a:noFill/>
          </a:ln>
        </p:spPr>
      </p:pic>
      <p:graphicFrame>
        <p:nvGraphicFramePr>
          <p:cNvPr id="316" name="Table 2"/>
          <p:cNvGraphicFramePr/>
          <p:nvPr/>
        </p:nvGraphicFramePr>
        <p:xfrm>
          <a:off x="444240" y="1258560"/>
          <a:ext cx="11291400" cy="4573080"/>
        </p:xfrm>
        <a:graphic>
          <a:graphicData uri="http://schemas.openxmlformats.org/drawingml/2006/table">
            <a:tbl>
              <a:tblPr/>
              <a:tblGrid>
                <a:gridCol w="2790360"/>
                <a:gridCol w="2790360"/>
                <a:gridCol w="2790360"/>
                <a:gridCol w="2920680"/>
              </a:tblGrid>
              <a:tr h="90468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TODAY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Phase I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(Imminent)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Phase II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Phase III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668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v1.x: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Production Ready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Full .NET Framework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Both server &amp; client applications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Windows dev only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“</a:t>
                      </a:r>
                      <a:r>
                        <a:rPr b="1" lang="en-GB" sz="1800" spc="-1" strike="noStrike">
                          <a:latin typeface="Arial"/>
                        </a:rPr>
                        <a:t>Code freeze”</a:t>
                      </a:r>
                      <a:r>
                        <a:rPr b="0" lang="en-GB" sz="1800" spc="-1" strike="noStrike">
                          <a:latin typeface="Arial"/>
                        </a:rPr>
                        <a:t> until 2.x alpha is out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v2.x (alpha)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.net core 3.1 support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 xplat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dockerisation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Serverless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- Mostly depends on CdsServiceClient by MS (also in Alpha)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v1.x</a:t>
                      </a:r>
                      <a:r>
                        <a:rPr b="0" lang="en-GB" sz="1800" spc="-1" strike="noStrike">
                          <a:latin typeface="Arial"/>
                        </a:rPr>
                        <a:t>: Gradually “Merge” latest 1.x improvements / fixes to 2.x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  <a:ea typeface="Noto Sans CJK SC"/>
                        </a:rPr>
                        <a:t>v2.x</a:t>
                      </a:r>
                      <a:r>
                        <a:rPr b="0" lang="en-GB" sz="1800" spc="-1" strike="noStrike">
                          <a:latin typeface="Arial"/>
                          <a:ea typeface="Noto Sans CJK SC"/>
                        </a:rPr>
                        <a:t> </a:t>
                      </a:r>
                      <a:r>
                        <a:rPr b="1" lang="en-GB" sz="1800" spc="-1" strike="noStrike">
                          <a:latin typeface="Arial"/>
                          <a:ea typeface="Noto Sans CJK SC"/>
                        </a:rPr>
                        <a:t>(rc/prod)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  <a:ea typeface="Noto Sans CJK SC"/>
                        </a:rPr>
                        <a:t>- Once CdsServiceClient  reaches a stable version we can finally say v2.x can also became a rather stable package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  <a:ea typeface="Noto Sans CJK SC"/>
                        </a:rPr>
                        <a:t>v1.x</a:t>
                      </a:r>
                      <a:r>
                        <a:rPr b="0" lang="en-GB" sz="1800" spc="-1" strike="noStrike">
                          <a:latin typeface="Arial"/>
                          <a:ea typeface="Noto Sans CJK SC"/>
                        </a:rPr>
                        <a:t> enters “deprecated” status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v2.x</a:t>
                      </a:r>
                      <a:r>
                        <a:rPr b="0" lang="en-GB" sz="1800" spc="-1" strike="noStrike">
                          <a:latin typeface="Arial"/>
                        </a:rPr>
                        <a:t> becomes mainstream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v1.x</a:t>
                      </a:r>
                      <a:r>
                        <a:rPr b="0" lang="en-GB" sz="1800" spc="-1" strike="noStrike">
                          <a:latin typeface="Arial"/>
                        </a:rPr>
                        <a:t> is finally retired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432000" y="432000"/>
            <a:ext cx="5471280" cy="4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404040"/>
                </a:solidFill>
                <a:latin typeface="Corbel"/>
              </a:rPr>
              <a:t>How it works?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318" name="Picture 4" descr=""/>
          <p:cNvPicPr/>
          <p:nvPr/>
        </p:nvPicPr>
        <p:blipFill>
          <a:blip r:embed="rId1"/>
          <a:stretch/>
        </p:blipFill>
        <p:spPr>
          <a:xfrm>
            <a:off x="10085760" y="6188760"/>
            <a:ext cx="2051640" cy="545040"/>
          </a:xfrm>
          <a:prstGeom prst="rect">
            <a:avLst/>
          </a:prstGeom>
          <a:ln>
            <a:noFill/>
          </a:ln>
        </p:spPr>
      </p:pic>
      <p:sp>
        <p:nvSpPr>
          <p:cNvPr id="319" name="CustomShape 2"/>
          <p:cNvSpPr/>
          <p:nvPr/>
        </p:nvSpPr>
        <p:spPr>
          <a:xfrm>
            <a:off x="432720" y="2484000"/>
            <a:ext cx="8566920" cy="22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Arrange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 we define our </a:t>
            </a:r>
            <a:r>
              <a:rPr b="0" lang="en-GB" sz="2200" spc="-1" strike="noStrike" u="sng">
                <a:solidFill>
                  <a:srgbClr val="404040"/>
                </a:solidFill>
                <a:uFillTx/>
                <a:latin typeface="Calibri Light"/>
              </a:rPr>
              <a:t>initial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 state</a:t>
            </a:r>
            <a:endParaRPr b="0" lang="en-GB" sz="22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Act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we </a:t>
            </a:r>
            <a:r>
              <a:rPr b="0" lang="en-GB" sz="2200" spc="-1" strike="noStrike" u="sng">
                <a:solidFill>
                  <a:srgbClr val="404040"/>
                </a:solidFill>
                <a:uFillTx/>
                <a:latin typeface="Calibri Light"/>
              </a:rPr>
              <a:t>act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 on that state, possibly by changing it to fulfill our business requirements</a:t>
            </a:r>
            <a:endParaRPr b="0" lang="en-GB" sz="22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404040"/>
                </a:solidFill>
                <a:latin typeface="Calibri Light"/>
              </a:rPr>
              <a:t>Assert</a:t>
            </a:r>
            <a:r>
              <a:rPr b="0" lang="en-GB" sz="2200" spc="-1" strike="noStrike">
                <a:solidFill>
                  <a:srgbClr val="404040"/>
                </a:solidFill>
                <a:latin typeface="Calibri Light"/>
              </a:rPr>
              <a:t>: we verify the final state is the </a:t>
            </a:r>
            <a:r>
              <a:rPr b="0" lang="en-GB" sz="2200" spc="-1" strike="noStrike" u="sng">
                <a:solidFill>
                  <a:srgbClr val="404040"/>
                </a:solidFill>
                <a:uFillTx/>
                <a:latin typeface="Calibri Light"/>
              </a:rPr>
              <a:t>desired state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200" spc="-1" strike="noStrike">
              <a:latin typeface="Arial"/>
            </a:endParaRPr>
          </a:p>
        </p:txBody>
      </p:sp>
      <p:sp>
        <p:nvSpPr>
          <p:cNvPr id="320" name="CustomShape 3"/>
          <p:cNvSpPr/>
          <p:nvPr/>
        </p:nvSpPr>
        <p:spPr>
          <a:xfrm>
            <a:off x="432000" y="1512000"/>
            <a:ext cx="8566920" cy="14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404040"/>
                </a:solidFill>
                <a:latin typeface="Calibri Light"/>
              </a:rPr>
              <a:t>AAA</a:t>
            </a:r>
            <a:r>
              <a:rPr b="0" lang="en-GB" sz="2600" spc="-1" strike="noStrike">
                <a:solidFill>
                  <a:srgbClr val="404040"/>
                </a:solidFill>
                <a:latin typeface="Calibri Light"/>
              </a:rPr>
              <a:t> Pattern</a:t>
            </a:r>
            <a:endParaRPr b="0" lang="en-GB" sz="26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385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2020-09-19T01:30:39Z</dcterms:created>
  <dc:creator>Jeevarajan Kumar</dc:creator>
  <dc:description/>
  <dc:language>en-GB</dc:language>
  <cp:lastModifiedBy/>
  <dcterms:modified xsi:type="dcterms:W3CDTF">2020-10-14T13:38:45Z</dcterms:modified>
  <cp:revision>54</cp:revision>
  <dc:subject/>
  <dc:title>Presentation Title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11</vt:i4>
  </property>
</Properties>
</file>